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349" r:id="rId2"/>
    <p:sldId id="350" r:id="rId3"/>
    <p:sldId id="352" r:id="rId4"/>
    <p:sldId id="264" r:id="rId5"/>
    <p:sldId id="346" r:id="rId6"/>
    <p:sldId id="345" r:id="rId7"/>
    <p:sldId id="347" r:id="rId8"/>
    <p:sldId id="351" r:id="rId9"/>
    <p:sldId id="34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8593" autoAdjust="0"/>
  </p:normalViewPr>
  <p:slideViewPr>
    <p:cSldViewPr snapToGrid="0">
      <p:cViewPr varScale="1">
        <p:scale>
          <a:sx n="80" d="100"/>
          <a:sy n="80" d="100"/>
        </p:scale>
        <p:origin x="9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018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839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5905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048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6835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198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859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067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789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93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3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167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53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199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281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599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21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A8693A-2681-3818-66ED-FB27D2C2A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4000" b="1" dirty="0">
                <a:solidFill>
                  <a:schemeClr val="tx1"/>
                </a:solidFill>
              </a:rPr>
              <a:t>TRAINER/COACH CURSUS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EB6B2E1-326F-4A07-B34B-E8AAB2BA6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l-NL" sz="4000" dirty="0"/>
          </a:p>
          <a:p>
            <a:pPr marL="0" indent="0">
              <a:buNone/>
            </a:pPr>
            <a:endParaRPr lang="nl-NL" sz="4000" dirty="0"/>
          </a:p>
          <a:p>
            <a:pPr marL="0" indent="0" algn="ctr">
              <a:buNone/>
            </a:pPr>
            <a:r>
              <a:rPr lang="nl-NL" sz="4000" dirty="0"/>
              <a:t>Kees en Meindert Buskermolen</a:t>
            </a:r>
          </a:p>
        </p:txBody>
      </p:sp>
      <p:pic>
        <p:nvPicPr>
          <p:cNvPr id="4" name="Picture 2" descr="De bronafbeelding bekijken">
            <a:extLst>
              <a:ext uri="{FF2B5EF4-FFF2-40B4-BE49-F238E27FC236}">
                <a16:creationId xmlns:a16="http://schemas.microsoft.com/office/drawing/2014/main" id="{A53D9195-7A5C-AD77-83D2-7783F3012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2543" y="1786744"/>
            <a:ext cx="2106250" cy="133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2555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04CAE1-C9F3-65A5-17CE-80AEDEB0F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662" y="1358705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nl-NL" sz="4000" b="1" dirty="0">
                <a:solidFill>
                  <a:schemeClr val="tx1"/>
                </a:solidFill>
              </a:rPr>
              <a:t>OPZET CURSUS: INHOUD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5F883D-711B-A642-6358-70BBA4013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662" y="2379658"/>
            <a:ext cx="8596668" cy="3880773"/>
          </a:xfrm>
        </p:spPr>
        <p:txBody>
          <a:bodyPr/>
          <a:lstStyle/>
          <a:p>
            <a:r>
              <a:rPr lang="nl-NL" sz="3200" dirty="0"/>
              <a:t>Techniek </a:t>
            </a:r>
          </a:p>
          <a:p>
            <a:r>
              <a:rPr lang="nl-NL" sz="3200" dirty="0"/>
              <a:t>Tactiek </a:t>
            </a:r>
          </a:p>
          <a:p>
            <a:r>
              <a:rPr lang="nl-NL" sz="3200" dirty="0"/>
              <a:t>Methodiek/Didactiek (Hoe breng je het over?)</a:t>
            </a:r>
          </a:p>
          <a:p>
            <a:r>
              <a:rPr lang="nl-NL" sz="3200" dirty="0"/>
              <a:t>Pedagogiek (Benadering “pupillen”)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Picture 2" descr="De bronafbeelding bekijken">
            <a:extLst>
              <a:ext uri="{FF2B5EF4-FFF2-40B4-BE49-F238E27FC236}">
                <a16:creationId xmlns:a16="http://schemas.microsoft.com/office/drawing/2014/main" id="{0B6EA3CD-D075-0CB7-A093-69D83AD7AB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826" y="198575"/>
            <a:ext cx="2106250" cy="133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9238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3A8E46-7A8C-85B1-FD4D-65353623F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4000" b="1" dirty="0">
                <a:solidFill>
                  <a:schemeClr val="tx1"/>
                </a:solidFill>
              </a:rPr>
              <a:t>OPZET CURSUS: VORM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D4E1192-2839-94AD-AC64-F247DFF23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sz="3200" dirty="0"/>
              <a:t>Oefenen in de zaal</a:t>
            </a:r>
          </a:p>
          <a:p>
            <a:endParaRPr lang="nl-NL" sz="3200" dirty="0"/>
          </a:p>
          <a:p>
            <a:r>
              <a:rPr lang="nl-NL" sz="3200" dirty="0"/>
              <a:t>Ondersteuning tijdens seizoen</a:t>
            </a:r>
          </a:p>
          <a:p>
            <a:endParaRPr lang="nl-NL" sz="3200" dirty="0"/>
          </a:p>
          <a:p>
            <a:r>
              <a:rPr lang="nl-NL" sz="3200" dirty="0"/>
              <a:t>Huiswerkopdrachten</a:t>
            </a:r>
          </a:p>
          <a:p>
            <a:endParaRPr lang="nl-NL" sz="3200" dirty="0"/>
          </a:p>
        </p:txBody>
      </p:sp>
      <p:pic>
        <p:nvPicPr>
          <p:cNvPr id="7" name="Picture 2" descr="De bronafbeelding bekijken">
            <a:extLst>
              <a:ext uri="{FF2B5EF4-FFF2-40B4-BE49-F238E27FC236}">
                <a16:creationId xmlns:a16="http://schemas.microsoft.com/office/drawing/2014/main" id="{48C8A5A3-B214-0421-7263-DFAC13396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826" y="198575"/>
            <a:ext cx="2106250" cy="133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710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40FDFD-790E-443F-8995-9AE79DFD0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522" y="1331495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nl-NL" sz="4000" b="1" dirty="0">
                <a:solidFill>
                  <a:schemeClr val="tx1"/>
                </a:solidFill>
              </a:rPr>
              <a:t>JE ROL ALS TRAINER/COACH</a:t>
            </a:r>
          </a:p>
        </p:txBody>
      </p:sp>
      <p:pic>
        <p:nvPicPr>
          <p:cNvPr id="7" name="Picture 2" descr="De bronafbeelding bekijken">
            <a:extLst>
              <a:ext uri="{FF2B5EF4-FFF2-40B4-BE49-F238E27FC236}">
                <a16:creationId xmlns:a16="http://schemas.microsoft.com/office/drawing/2014/main" id="{B896046B-B269-445B-27D7-119ADB18F1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826" y="198575"/>
            <a:ext cx="2106250" cy="133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Afbeeldingsresultaten voor basketball coach">
            <a:extLst>
              <a:ext uri="{FF2B5EF4-FFF2-40B4-BE49-F238E27FC236}">
                <a16:creationId xmlns:a16="http://schemas.microsoft.com/office/drawing/2014/main" id="{BA48F888-3266-1625-170E-FE0C0EF3E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857" y="2298032"/>
            <a:ext cx="2374733" cy="1675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e bronafbeelding bekijken">
            <a:extLst>
              <a:ext uri="{FF2B5EF4-FFF2-40B4-BE49-F238E27FC236}">
                <a16:creationId xmlns:a16="http://schemas.microsoft.com/office/drawing/2014/main" id="{A1915BB2-1B12-046E-911A-C709717003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522" y="4324683"/>
            <a:ext cx="2454944" cy="1675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e bronafbeelding bekijken">
            <a:extLst>
              <a:ext uri="{FF2B5EF4-FFF2-40B4-BE49-F238E27FC236}">
                <a16:creationId xmlns:a16="http://schemas.microsoft.com/office/drawing/2014/main" id="{53C517CA-3E73-0AC0-B7E9-7A5AFFC25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522" y="2298032"/>
            <a:ext cx="2454944" cy="1675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e bronafbeelding bekijken">
            <a:extLst>
              <a:ext uri="{FF2B5EF4-FFF2-40B4-BE49-F238E27FC236}">
                <a16:creationId xmlns:a16="http://schemas.microsoft.com/office/drawing/2014/main" id="{D94C91CD-72F8-FE27-9DED-3A013A479A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7411" y="2298032"/>
            <a:ext cx="2106249" cy="1675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De bronafbeelding bekijken">
            <a:extLst>
              <a:ext uri="{FF2B5EF4-FFF2-40B4-BE49-F238E27FC236}">
                <a16:creationId xmlns:a16="http://schemas.microsoft.com/office/drawing/2014/main" id="{5407E049-8661-DEE5-77BC-26A984FFAE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857" y="4324683"/>
            <a:ext cx="2374734" cy="1675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Afbeeldingsresultaten voor ton boot">
            <a:extLst>
              <a:ext uri="{FF2B5EF4-FFF2-40B4-BE49-F238E27FC236}">
                <a16:creationId xmlns:a16="http://schemas.microsoft.com/office/drawing/2014/main" id="{33FA6DC1-1365-2919-D9A3-4C3D6DCE95B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7411" y="4324682"/>
            <a:ext cx="2106248" cy="1675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6565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B78765-ABC8-07DC-4A85-78C823443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1107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nl-NL" sz="4000" b="1" dirty="0">
                <a:solidFill>
                  <a:schemeClr val="tx1"/>
                </a:solidFill>
              </a:rPr>
              <a:t>WAT WIL JE BEREIKEN?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3102223-2976-1FCE-397A-3351DC8E4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nl-NL" dirty="0"/>
          </a:p>
          <a:p>
            <a:endParaRPr lang="nl-NL" dirty="0"/>
          </a:p>
          <a:p>
            <a:r>
              <a:rPr lang="nl-NL" sz="3200" dirty="0"/>
              <a:t>WAT IS JE DOEL?</a:t>
            </a:r>
          </a:p>
          <a:p>
            <a:endParaRPr lang="nl-NL" sz="3200" dirty="0"/>
          </a:p>
          <a:p>
            <a:r>
              <a:rPr lang="nl-NL" sz="3200" dirty="0"/>
              <a:t>WAT ZOU JE WILLEN DAT JOUW “PUPILLEN” ZEGGEN ALS ZE NA EEN TRAINING THUISKOMEN?</a:t>
            </a:r>
          </a:p>
          <a:p>
            <a:endParaRPr lang="nl-NL" sz="3200" dirty="0"/>
          </a:p>
          <a:p>
            <a:r>
              <a:rPr lang="nl-NL" sz="3200" dirty="0"/>
              <a:t>HOE GA JE DAT VOOR ELKAAR KRIJGEN?</a:t>
            </a:r>
          </a:p>
        </p:txBody>
      </p:sp>
      <p:pic>
        <p:nvPicPr>
          <p:cNvPr id="4" name="Picture 2" descr="De bronafbeelding bekijken">
            <a:extLst>
              <a:ext uri="{FF2B5EF4-FFF2-40B4-BE49-F238E27FC236}">
                <a16:creationId xmlns:a16="http://schemas.microsoft.com/office/drawing/2014/main" id="{77150FF8-5C4C-97F4-6064-3175758B2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3077" y="148813"/>
            <a:ext cx="2106250" cy="133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e bronafbeelding bekijken">
            <a:extLst>
              <a:ext uri="{FF2B5EF4-FFF2-40B4-BE49-F238E27FC236}">
                <a16:creationId xmlns:a16="http://schemas.microsoft.com/office/drawing/2014/main" id="{1E8CF958-3B25-AF9F-6884-DB33A952B2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826" y="198575"/>
            <a:ext cx="2106250" cy="133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886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273096-F840-3EB2-D835-112066F5B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490" y="1510038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nl-NL" sz="4000" b="1" dirty="0">
                <a:solidFill>
                  <a:schemeClr val="tx1"/>
                </a:solidFill>
              </a:rPr>
              <a:t>INDELING VAN EEN TRAINING</a:t>
            </a:r>
          </a:p>
        </p:txBody>
      </p:sp>
      <p:pic>
        <p:nvPicPr>
          <p:cNvPr id="5" name="Picture 2" descr="De bronafbeelding bekijken">
            <a:extLst>
              <a:ext uri="{FF2B5EF4-FFF2-40B4-BE49-F238E27FC236}">
                <a16:creationId xmlns:a16="http://schemas.microsoft.com/office/drawing/2014/main" id="{82C29946-41A3-8484-DC6B-4555D4BF8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2175" y="174389"/>
            <a:ext cx="2106250" cy="133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e bronafbeelding bekijken">
            <a:extLst>
              <a:ext uri="{FF2B5EF4-FFF2-40B4-BE49-F238E27FC236}">
                <a16:creationId xmlns:a16="http://schemas.microsoft.com/office/drawing/2014/main" id="{F459C676-12AC-4FC8-1A44-89BB0B78B6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826" y="198575"/>
            <a:ext cx="2106250" cy="133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Tijdelijke aanduiding voor inhoud 8">
            <a:extLst>
              <a:ext uri="{FF2B5EF4-FFF2-40B4-BE49-F238E27FC236}">
                <a16:creationId xmlns:a16="http://schemas.microsoft.com/office/drawing/2014/main" id="{F09AC38D-152B-E4C0-9E1F-4896B4F6B9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1681292"/>
              </p:ext>
            </p:extLst>
          </p:nvPr>
        </p:nvGraphicFramePr>
        <p:xfrm>
          <a:off x="1094874" y="2749296"/>
          <a:ext cx="8325851" cy="2737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6431">
                  <a:extLst>
                    <a:ext uri="{9D8B030D-6E8A-4147-A177-3AD203B41FA5}">
                      <a16:colId xmlns:a16="http://schemas.microsoft.com/office/drawing/2014/main" val="4163504863"/>
                    </a:ext>
                  </a:extLst>
                </a:gridCol>
                <a:gridCol w="1851915">
                  <a:extLst>
                    <a:ext uri="{9D8B030D-6E8A-4147-A177-3AD203B41FA5}">
                      <a16:colId xmlns:a16="http://schemas.microsoft.com/office/drawing/2014/main" val="2591871332"/>
                    </a:ext>
                  </a:extLst>
                </a:gridCol>
                <a:gridCol w="1131917">
                  <a:extLst>
                    <a:ext uri="{9D8B030D-6E8A-4147-A177-3AD203B41FA5}">
                      <a16:colId xmlns:a16="http://schemas.microsoft.com/office/drawing/2014/main" val="2882614633"/>
                    </a:ext>
                  </a:extLst>
                </a:gridCol>
                <a:gridCol w="1292705">
                  <a:extLst>
                    <a:ext uri="{9D8B030D-6E8A-4147-A177-3AD203B41FA5}">
                      <a16:colId xmlns:a16="http://schemas.microsoft.com/office/drawing/2014/main" val="1628519348"/>
                    </a:ext>
                  </a:extLst>
                </a:gridCol>
                <a:gridCol w="1963402">
                  <a:extLst>
                    <a:ext uri="{9D8B030D-6E8A-4147-A177-3AD203B41FA5}">
                      <a16:colId xmlns:a16="http://schemas.microsoft.com/office/drawing/2014/main" val="3805143236"/>
                    </a:ext>
                  </a:extLst>
                </a:gridCol>
                <a:gridCol w="1159481">
                  <a:extLst>
                    <a:ext uri="{9D8B030D-6E8A-4147-A177-3AD203B41FA5}">
                      <a16:colId xmlns:a16="http://schemas.microsoft.com/office/drawing/2014/main" val="166843475"/>
                    </a:ext>
                  </a:extLst>
                </a:gridCol>
              </a:tblGrid>
              <a:tr h="4210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>
                          <a:solidFill>
                            <a:srgbClr val="002060"/>
                          </a:solidFill>
                          <a:effectLst/>
                        </a:rPr>
                        <a:t>Datum</a:t>
                      </a:r>
                      <a:endParaRPr lang="nl-NL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>
                          <a:solidFill>
                            <a:srgbClr val="002060"/>
                          </a:solidFill>
                          <a:effectLst/>
                        </a:rPr>
                        <a:t>Warming Up</a:t>
                      </a:r>
                      <a:endParaRPr lang="nl-NL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>
                          <a:solidFill>
                            <a:srgbClr val="002060"/>
                          </a:solidFill>
                          <a:effectLst/>
                        </a:rPr>
                        <a:t>Schot</a:t>
                      </a:r>
                      <a:endParaRPr lang="nl-NL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>
                          <a:solidFill>
                            <a:srgbClr val="002060"/>
                          </a:solidFill>
                          <a:effectLst/>
                        </a:rPr>
                        <a:t>“Nieuw”</a:t>
                      </a:r>
                      <a:endParaRPr lang="nl-NL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>
                          <a:solidFill>
                            <a:srgbClr val="002060"/>
                          </a:solidFill>
                          <a:effectLst/>
                        </a:rPr>
                        <a:t>“Doorgaand”</a:t>
                      </a:r>
                      <a:endParaRPr lang="nl-NL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>
                          <a:solidFill>
                            <a:srgbClr val="002060"/>
                          </a:solidFill>
                          <a:effectLst/>
                        </a:rPr>
                        <a:t>Spel</a:t>
                      </a:r>
                      <a:endParaRPr lang="nl-NL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0877016"/>
                  </a:ext>
                </a:extLst>
              </a:tr>
              <a:tr h="257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4788596"/>
                  </a:ext>
                </a:extLst>
              </a:tr>
              <a:tr h="257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8115625"/>
                  </a:ext>
                </a:extLst>
              </a:tr>
              <a:tr h="257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0304586"/>
                  </a:ext>
                </a:extLst>
              </a:tr>
              <a:tr h="257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6518863"/>
                  </a:ext>
                </a:extLst>
              </a:tr>
              <a:tr h="257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4691450"/>
                  </a:ext>
                </a:extLst>
              </a:tr>
              <a:tr h="257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5105594"/>
                  </a:ext>
                </a:extLst>
              </a:tr>
              <a:tr h="257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4948833"/>
                  </a:ext>
                </a:extLst>
              </a:tr>
              <a:tr h="257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4512719"/>
                  </a:ext>
                </a:extLst>
              </a:tr>
              <a:tr h="257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1585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412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C3E68D-B59A-6CBB-B77A-9BA393825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4000" b="1" dirty="0">
                <a:solidFill>
                  <a:schemeClr val="tx1"/>
                </a:solidFill>
              </a:rPr>
              <a:t>WARMING UP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42F6054-08AD-99BB-1491-A9DD3DC593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sz="3200" dirty="0"/>
              <a:t>Waarvoor of waartoe warmen we op?</a:t>
            </a:r>
          </a:p>
          <a:p>
            <a:endParaRPr lang="nl-NL" sz="3200" dirty="0"/>
          </a:p>
          <a:p>
            <a:endParaRPr lang="nl-NL" sz="3200" dirty="0"/>
          </a:p>
          <a:p>
            <a:r>
              <a:rPr lang="nl-NL" sz="3200" dirty="0"/>
              <a:t>“Geleidelijke verhoging van de lichamelijke activiteit zodat de spieren warm worden en de hartslag omhoog gaat”.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Picture 2" descr="De bronafbeelding bekijken">
            <a:extLst>
              <a:ext uri="{FF2B5EF4-FFF2-40B4-BE49-F238E27FC236}">
                <a16:creationId xmlns:a16="http://schemas.microsoft.com/office/drawing/2014/main" id="{2519687A-1DC6-9EA9-DF1F-1E7D7D5EB1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954" y="148813"/>
            <a:ext cx="2106250" cy="133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e bronafbeelding bekijken">
            <a:extLst>
              <a:ext uri="{FF2B5EF4-FFF2-40B4-BE49-F238E27FC236}">
                <a16:creationId xmlns:a16="http://schemas.microsoft.com/office/drawing/2014/main" id="{379B9F9C-044E-3E48-58BB-51A5878387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826" y="198575"/>
            <a:ext cx="2106250" cy="133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10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C2EE91-A664-EB05-5BFC-E0D61BE6B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36759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nl-NL" sz="4000" b="1" dirty="0">
                <a:solidFill>
                  <a:schemeClr val="tx1"/>
                </a:solidFill>
              </a:rPr>
              <a:t>DE BASIS? FUNDAMENTALS!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D4195A-2CF5-7B4E-3345-5359FF7D4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555" y="2330260"/>
            <a:ext cx="8596668" cy="3880773"/>
          </a:xfrm>
        </p:spPr>
        <p:txBody>
          <a:bodyPr>
            <a:noAutofit/>
          </a:bodyPr>
          <a:lstStyle/>
          <a:p>
            <a:r>
              <a:rPr lang="nl-NL" sz="3200" dirty="0"/>
              <a:t>Passen en vangen</a:t>
            </a:r>
          </a:p>
          <a:p>
            <a:endParaRPr lang="nl-NL" sz="3200" dirty="0"/>
          </a:p>
          <a:p>
            <a:r>
              <a:rPr lang="nl-NL" sz="3200" dirty="0"/>
              <a:t>Schieten</a:t>
            </a:r>
          </a:p>
          <a:p>
            <a:endParaRPr lang="nl-NL" sz="3200" dirty="0"/>
          </a:p>
          <a:p>
            <a:r>
              <a:rPr lang="nl-NL" sz="3200" dirty="0" err="1"/>
              <a:t>Lay</a:t>
            </a:r>
            <a:r>
              <a:rPr lang="nl-NL" sz="3200" dirty="0"/>
              <a:t> – Up</a:t>
            </a:r>
          </a:p>
          <a:p>
            <a:endParaRPr lang="nl-NL" sz="3200" dirty="0"/>
          </a:p>
          <a:p>
            <a:r>
              <a:rPr lang="nl-NL" sz="3200" dirty="0"/>
              <a:t>Dribbelen</a:t>
            </a:r>
          </a:p>
        </p:txBody>
      </p:sp>
      <p:pic>
        <p:nvPicPr>
          <p:cNvPr id="6" name="Picture 2" descr="De bronafbeelding bekijken">
            <a:extLst>
              <a:ext uri="{FF2B5EF4-FFF2-40B4-BE49-F238E27FC236}">
                <a16:creationId xmlns:a16="http://schemas.microsoft.com/office/drawing/2014/main" id="{5217192F-4FC7-4F6D-F75B-5A0C87F156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954" y="148813"/>
            <a:ext cx="2106250" cy="133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De bronafbeelding bekijken">
            <a:extLst>
              <a:ext uri="{FF2B5EF4-FFF2-40B4-BE49-F238E27FC236}">
                <a16:creationId xmlns:a16="http://schemas.microsoft.com/office/drawing/2014/main" id="{F9514ACA-A142-E337-798E-DD88A72EFA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826" y="198575"/>
            <a:ext cx="2106250" cy="133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666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3748BB-3037-81D5-A9AB-F2AA1241F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367589"/>
            <a:ext cx="8596668" cy="1320800"/>
          </a:xfrm>
        </p:spPr>
        <p:txBody>
          <a:bodyPr/>
          <a:lstStyle/>
          <a:p>
            <a:r>
              <a:rPr lang="nl-NL" b="1" dirty="0">
                <a:solidFill>
                  <a:schemeClr val="tx1"/>
                </a:solidFill>
              </a:rPr>
              <a:t>VAN INTRODUCTIE NAAR AUTOMATISME</a:t>
            </a:r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11743F0F-0887-42E1-A27D-0A191B4D6C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6717290"/>
              </p:ext>
            </p:extLst>
          </p:nvPr>
        </p:nvGraphicFramePr>
        <p:xfrm>
          <a:off x="677334" y="2653476"/>
          <a:ext cx="8596668" cy="37830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0834">
                  <a:extLst>
                    <a:ext uri="{9D8B030D-6E8A-4147-A177-3AD203B41FA5}">
                      <a16:colId xmlns:a16="http://schemas.microsoft.com/office/drawing/2014/main" val="1966806173"/>
                    </a:ext>
                  </a:extLst>
                </a:gridCol>
                <a:gridCol w="1564106">
                  <a:extLst>
                    <a:ext uri="{9D8B030D-6E8A-4147-A177-3AD203B41FA5}">
                      <a16:colId xmlns:a16="http://schemas.microsoft.com/office/drawing/2014/main" val="191146978"/>
                    </a:ext>
                  </a:extLst>
                </a:gridCol>
                <a:gridCol w="1017041">
                  <a:extLst>
                    <a:ext uri="{9D8B030D-6E8A-4147-A177-3AD203B41FA5}">
                      <a16:colId xmlns:a16="http://schemas.microsoft.com/office/drawing/2014/main" val="3223842503"/>
                    </a:ext>
                  </a:extLst>
                </a:gridCol>
                <a:gridCol w="1478946">
                  <a:extLst>
                    <a:ext uri="{9D8B030D-6E8A-4147-A177-3AD203B41FA5}">
                      <a16:colId xmlns:a16="http://schemas.microsoft.com/office/drawing/2014/main" val="2704630219"/>
                    </a:ext>
                  </a:extLst>
                </a:gridCol>
                <a:gridCol w="1883071">
                  <a:extLst>
                    <a:ext uri="{9D8B030D-6E8A-4147-A177-3AD203B41FA5}">
                      <a16:colId xmlns:a16="http://schemas.microsoft.com/office/drawing/2014/main" val="586325207"/>
                    </a:ext>
                  </a:extLst>
                </a:gridCol>
                <a:gridCol w="1742670">
                  <a:extLst>
                    <a:ext uri="{9D8B030D-6E8A-4147-A177-3AD203B41FA5}">
                      <a16:colId xmlns:a16="http://schemas.microsoft.com/office/drawing/2014/main" val="145307478"/>
                    </a:ext>
                  </a:extLst>
                </a:gridCol>
              </a:tblGrid>
              <a:tr h="6948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>
                          <a:solidFill>
                            <a:srgbClr val="002060"/>
                          </a:solidFill>
                          <a:effectLst/>
                        </a:rPr>
                        <a:t>Datum</a:t>
                      </a:r>
                      <a:endParaRPr lang="nl-NL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>
                          <a:solidFill>
                            <a:srgbClr val="002060"/>
                          </a:solidFill>
                          <a:effectLst/>
                        </a:rPr>
                        <a:t>Warming Up</a:t>
                      </a:r>
                      <a:endParaRPr lang="nl-NL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>
                          <a:solidFill>
                            <a:srgbClr val="002060"/>
                          </a:solidFill>
                          <a:effectLst/>
                        </a:rPr>
                        <a:t>Schot</a:t>
                      </a:r>
                      <a:endParaRPr lang="nl-NL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>
                          <a:solidFill>
                            <a:srgbClr val="002060"/>
                          </a:solidFill>
                          <a:effectLst/>
                        </a:rPr>
                        <a:t>“Nieuw”</a:t>
                      </a:r>
                      <a:endParaRPr lang="nl-NL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>
                          <a:solidFill>
                            <a:srgbClr val="002060"/>
                          </a:solidFill>
                          <a:effectLst/>
                        </a:rPr>
                        <a:t>“Doorgaand”</a:t>
                      </a:r>
                      <a:endParaRPr lang="nl-NL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>
                          <a:solidFill>
                            <a:srgbClr val="002060"/>
                          </a:solidFill>
                          <a:effectLst/>
                        </a:rPr>
                        <a:t>Spel</a:t>
                      </a:r>
                      <a:endParaRPr lang="nl-NL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1003916"/>
                  </a:ext>
                </a:extLst>
              </a:tr>
              <a:tr h="338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>
                          <a:effectLst/>
                        </a:rPr>
                        <a:t>1</a:t>
                      </a:r>
                      <a:endParaRPr lang="nl-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0558170"/>
                  </a:ext>
                </a:extLst>
              </a:tr>
              <a:tr h="379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>
                          <a:effectLst/>
                        </a:rPr>
                        <a:t>2</a:t>
                      </a:r>
                      <a:endParaRPr lang="nl-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6094193"/>
                  </a:ext>
                </a:extLst>
              </a:tr>
              <a:tr h="338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000">
                          <a:effectLst/>
                        </a:rPr>
                        <a:t> </a:t>
                      </a:r>
                      <a:endParaRPr lang="nl-N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>
                          <a:effectLst/>
                        </a:rPr>
                        <a:t>3</a:t>
                      </a:r>
                      <a:endParaRPr lang="nl-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3804015"/>
                  </a:ext>
                </a:extLst>
              </a:tr>
              <a:tr h="338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>
                          <a:effectLst/>
                        </a:rPr>
                        <a:t>4</a:t>
                      </a:r>
                      <a:endParaRPr lang="nl-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7003891"/>
                  </a:ext>
                </a:extLst>
              </a:tr>
              <a:tr h="338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0176406"/>
                  </a:ext>
                </a:extLst>
              </a:tr>
              <a:tr h="338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9361790"/>
                  </a:ext>
                </a:extLst>
              </a:tr>
              <a:tr h="338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2393793"/>
                  </a:ext>
                </a:extLst>
              </a:tr>
              <a:tr h="338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4509638"/>
                  </a:ext>
                </a:extLst>
              </a:tr>
              <a:tr h="338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4528068"/>
                  </a:ext>
                </a:extLst>
              </a:tr>
            </a:tbl>
          </a:graphicData>
        </a:graphic>
      </p:graphicFrame>
      <p:pic>
        <p:nvPicPr>
          <p:cNvPr id="4" name="Picture 2" descr="De bronafbeelding bekijken">
            <a:extLst>
              <a:ext uri="{FF2B5EF4-FFF2-40B4-BE49-F238E27FC236}">
                <a16:creationId xmlns:a16="http://schemas.microsoft.com/office/drawing/2014/main" id="{AC5ADCF4-5874-5E54-41FB-7E568ED12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953" y="148813"/>
            <a:ext cx="2106250" cy="133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e bronafbeelding bekijken">
            <a:extLst>
              <a:ext uri="{FF2B5EF4-FFF2-40B4-BE49-F238E27FC236}">
                <a16:creationId xmlns:a16="http://schemas.microsoft.com/office/drawing/2014/main" id="{8012E7C1-2A98-BD5B-A18A-6A4E0E9E3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826" y="198575"/>
            <a:ext cx="2106250" cy="133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449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1149</TotalTime>
  <Words>261</Words>
  <Application>Microsoft Office PowerPoint</Application>
  <PresentationFormat>Breedbeeld</PresentationFormat>
  <Paragraphs>161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Facet</vt:lpstr>
      <vt:lpstr>TRAINER/COACH CURSUS</vt:lpstr>
      <vt:lpstr>OPZET CURSUS: INHOUD</vt:lpstr>
      <vt:lpstr>OPZET CURSUS: VORM</vt:lpstr>
      <vt:lpstr>JE ROL ALS TRAINER/COACH</vt:lpstr>
      <vt:lpstr>WAT WIL JE BEREIKEN?</vt:lpstr>
      <vt:lpstr>INDELING VAN EEN TRAINING</vt:lpstr>
      <vt:lpstr>WARMING UP</vt:lpstr>
      <vt:lpstr>DE BASIS? FUNDAMENTALS!</vt:lpstr>
      <vt:lpstr>VAN INTRODUCTIE NAAR AUTOMATISME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Gebruiker</dc:creator>
  <cp:lastModifiedBy>Gebruiker</cp:lastModifiedBy>
  <cp:revision>29</cp:revision>
  <dcterms:created xsi:type="dcterms:W3CDTF">2020-11-26T09:37:07Z</dcterms:created>
  <dcterms:modified xsi:type="dcterms:W3CDTF">2022-09-15T07:44:43Z</dcterms:modified>
</cp:coreProperties>
</file>