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66" r:id="rId2"/>
    <p:sldId id="354" r:id="rId3"/>
    <p:sldId id="355" r:id="rId4"/>
    <p:sldId id="375" r:id="rId5"/>
    <p:sldId id="364" r:id="rId6"/>
    <p:sldId id="358" r:id="rId7"/>
    <p:sldId id="357" r:id="rId8"/>
    <p:sldId id="356" r:id="rId9"/>
    <p:sldId id="367" r:id="rId10"/>
    <p:sldId id="376" r:id="rId11"/>
    <p:sldId id="359" r:id="rId12"/>
    <p:sldId id="374" r:id="rId13"/>
    <p:sldId id="368" r:id="rId14"/>
    <p:sldId id="369" r:id="rId15"/>
    <p:sldId id="370" r:id="rId16"/>
    <p:sldId id="371" r:id="rId17"/>
    <p:sldId id="372" r:id="rId18"/>
    <p:sldId id="365" r:id="rId19"/>
    <p:sldId id="343" r:id="rId20"/>
    <p:sldId id="264" r:id="rId21"/>
    <p:sldId id="361" r:id="rId22"/>
    <p:sldId id="362" r:id="rId23"/>
    <p:sldId id="360" r:id="rId24"/>
    <p:sldId id="3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8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9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47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94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0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70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283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56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2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49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3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67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82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26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53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2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0303-BCCF-4BDE-8A40-330A4F3C54D4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5F4F43-42F8-48CD-9461-F0CA1240A5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6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B4D72-0E09-CB9E-BD61-289C1059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81" y="14844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TRAINER/COACH CURSUS </a:t>
            </a:r>
            <a:br>
              <a:rPr lang="nl-NL" sz="4000" b="1" dirty="0">
                <a:solidFill>
                  <a:schemeClr val="tx1"/>
                </a:solidFill>
              </a:rPr>
            </a:br>
            <a:r>
              <a:rPr lang="nl-NL" sz="4000" b="1" dirty="0">
                <a:solidFill>
                  <a:schemeClr val="tx1"/>
                </a:solidFill>
              </a:rPr>
              <a:t>28-09-2022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0BFB1-8545-1B1C-C051-FBF4454F1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04" y="282841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3600" b="1" dirty="0">
                <a:solidFill>
                  <a:schemeClr val="tx1"/>
                </a:solidFill>
              </a:rPr>
              <a:t>JE ROL ALS TRAINER / COACH</a:t>
            </a:r>
            <a:endParaRPr lang="nl-NL" sz="3600" b="1" dirty="0"/>
          </a:p>
        </p:txBody>
      </p:sp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A4CC49AA-A56A-81C0-9B95-FEF2018C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93E59-085B-6295-81ED-6415A739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WELK PERSPECTIEF?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58373-3F42-4A34-78C0-2F2A55FA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4000" b="1" dirty="0">
                <a:solidFill>
                  <a:schemeClr val="tx1"/>
                </a:solidFill>
              </a:rPr>
              <a:t>“MENTALE”  INVALSHOEK</a:t>
            </a:r>
            <a:endParaRPr lang="nl-NL" sz="4000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A88E7814-B1F0-0B85-097F-32AA5D3F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27DE9-D080-EE96-AA5F-EECA4AB6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>
                <a:solidFill>
                  <a:schemeClr val="tx1"/>
                </a:solidFill>
              </a:rPr>
              <a:t>DOELEN ?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FE428C-1A76-D321-391E-802CFAEB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500" b="1" dirty="0">
                <a:solidFill>
                  <a:schemeClr val="tx1"/>
                </a:solidFill>
              </a:rPr>
              <a:t>Anderen </a:t>
            </a:r>
            <a:r>
              <a:rPr lang="nl-NL" sz="3500" b="1" u="sng" dirty="0">
                <a:solidFill>
                  <a:schemeClr val="tx1"/>
                </a:solidFill>
              </a:rPr>
              <a:t>helpen</a:t>
            </a:r>
            <a:r>
              <a:rPr lang="nl-NL" sz="3500" b="1" dirty="0">
                <a:solidFill>
                  <a:schemeClr val="tx1"/>
                </a:solidFill>
              </a:rPr>
              <a:t> en </a:t>
            </a:r>
            <a:r>
              <a:rPr lang="nl-NL" sz="3500" b="1" u="sng" dirty="0">
                <a:solidFill>
                  <a:schemeClr val="tx1"/>
                </a:solidFill>
              </a:rPr>
              <a:t>motiveren</a:t>
            </a:r>
            <a:r>
              <a:rPr lang="nl-NL" sz="3500" b="1" dirty="0">
                <a:solidFill>
                  <a:schemeClr val="tx1"/>
                </a:solidFill>
              </a:rPr>
              <a:t> om hun doelen te behalen en hun prestatie te verbeteren</a:t>
            </a:r>
          </a:p>
          <a:p>
            <a:pPr marL="0" indent="0">
              <a:buNone/>
            </a:pPr>
            <a:endParaRPr lang="nl-NL" sz="35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500" b="1" dirty="0"/>
              <a:t>Ervoor zorgen dat anderen meer </a:t>
            </a:r>
            <a:r>
              <a:rPr lang="nl-NL" sz="3500" b="1" u="sng" dirty="0"/>
              <a:t>in hun kracht komen te staan</a:t>
            </a:r>
            <a:r>
              <a:rPr lang="nl-NL" sz="3500" b="1" dirty="0"/>
              <a:t> en ze iets </a:t>
            </a:r>
            <a:r>
              <a:rPr lang="nl-NL" sz="3500" b="1" u="sng" dirty="0"/>
              <a:t>meegeven </a:t>
            </a:r>
            <a:r>
              <a:rPr lang="nl-NL" sz="3500" b="1" dirty="0"/>
              <a:t>waardoor ze ook </a:t>
            </a:r>
            <a:r>
              <a:rPr lang="nl-NL" sz="3500" b="1" u="sng" dirty="0"/>
              <a:t>steviger in hun schoenen</a:t>
            </a:r>
            <a:r>
              <a:rPr lang="nl-NL" sz="3500" b="1" dirty="0"/>
              <a:t> komen te staan bij </a:t>
            </a:r>
            <a:r>
              <a:rPr lang="nl-NL" sz="3500" b="1" u="sng" dirty="0"/>
              <a:t>toekomstige uitdagingen</a:t>
            </a:r>
          </a:p>
          <a:p>
            <a:endParaRPr lang="nl-NL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A725FC58-1F9A-0595-8AC9-2AC23051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33D56-4446-91BB-57C0-24B61D5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62126"/>
            <a:ext cx="8596668" cy="1320800"/>
          </a:xfrm>
        </p:spPr>
        <p:txBody>
          <a:bodyPr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MOTIVEREN? HELPEN?</a:t>
            </a:r>
            <a:br>
              <a:rPr lang="nl-NL" sz="3600" b="1" dirty="0">
                <a:solidFill>
                  <a:schemeClr val="tx1"/>
                </a:solidFill>
              </a:rPr>
            </a:b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A3CB6B-E910-A32E-C979-A5113D0B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81315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nl-NL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4400" b="1" dirty="0">
                <a:solidFill>
                  <a:schemeClr val="tx1"/>
                </a:solidFill>
              </a:rPr>
              <a:t>HOE DAN?</a:t>
            </a:r>
          </a:p>
        </p:txBody>
      </p:sp>
      <p:pic>
        <p:nvPicPr>
          <p:cNvPr id="7" name="Picture 2" descr="De bronafbeelding bekijken">
            <a:extLst>
              <a:ext uri="{FF2B5EF4-FFF2-40B4-BE49-F238E27FC236}">
                <a16:creationId xmlns:a16="http://schemas.microsoft.com/office/drawing/2014/main" id="{E185199C-7AAF-8501-369C-523F6C4F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2F938-DFCF-315D-4253-5AD7C028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8596668" cy="1320800"/>
          </a:xfrm>
        </p:spPr>
        <p:txBody>
          <a:bodyPr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5CA9A0B0-2E32-1300-BA9D-5F6B8F37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e bronafbeelding bekijken">
            <a:extLst>
              <a:ext uri="{FF2B5EF4-FFF2-40B4-BE49-F238E27FC236}">
                <a16:creationId xmlns:a16="http://schemas.microsoft.com/office/drawing/2014/main" id="{3FB3617C-A37A-1048-E2AF-DFFC6B949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12" y="1777815"/>
            <a:ext cx="7225067" cy="45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2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B95DF-60FB-72C1-D3A0-3BA7167F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Afbeeldingsresultaten voor basketball coach">
            <a:extLst>
              <a:ext uri="{FF2B5EF4-FFF2-40B4-BE49-F238E27FC236}">
                <a16:creationId xmlns:a16="http://schemas.microsoft.com/office/drawing/2014/main" id="{94CE2319-049C-B7E9-4D98-BFFB9A1B40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87" y="1484462"/>
            <a:ext cx="7368362" cy="47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BD38EE1E-ED0A-40AB-41FC-40C2AC94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7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34FBB-6688-666C-509E-20663466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8" descr="De bronafbeelding bekijken">
            <a:extLst>
              <a:ext uri="{FF2B5EF4-FFF2-40B4-BE49-F238E27FC236}">
                <a16:creationId xmlns:a16="http://schemas.microsoft.com/office/drawing/2014/main" id="{8ED48D28-144E-FE9F-9A0F-000B8C765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37" y="1930400"/>
            <a:ext cx="7410893" cy="44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DE5AC793-E015-FA04-7542-D2B6C9BD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4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009B1-214E-3D9A-DABC-10180D36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De bronafbeelding bekijken">
            <a:extLst>
              <a:ext uri="{FF2B5EF4-FFF2-40B4-BE49-F238E27FC236}">
                <a16:creationId xmlns:a16="http://schemas.microsoft.com/office/drawing/2014/main" id="{12E08E99-86EB-353E-9849-4E094A996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1930400"/>
            <a:ext cx="7942521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3FB527A5-D9D7-3C96-5A28-13B8ACF1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6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0F560-898E-5957-8CC1-A53E44A2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" descr="De bronafbeelding bekijken">
            <a:extLst>
              <a:ext uri="{FF2B5EF4-FFF2-40B4-BE49-F238E27FC236}">
                <a16:creationId xmlns:a16="http://schemas.microsoft.com/office/drawing/2014/main" id="{4D44ADEF-F59F-9BCD-00B2-DF3FADB8F5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5" y="1930400"/>
            <a:ext cx="8335926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78FC83D4-5FEB-C5E3-D349-9F034DB9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1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C4CFF-157B-AB1E-30ED-A08B3564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116249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METEN IS WETEN …. ? </a:t>
            </a:r>
          </a:p>
        </p:txBody>
      </p:sp>
      <p:pic>
        <p:nvPicPr>
          <p:cNvPr id="4" name="Picture 2" descr="Afbeeldingsresultaat voor meten is weten">
            <a:extLst>
              <a:ext uri="{FF2B5EF4-FFF2-40B4-BE49-F238E27FC236}">
                <a16:creationId xmlns:a16="http://schemas.microsoft.com/office/drawing/2014/main" id="{D9180E2C-07AE-06C1-D8FC-4573F5D76C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299" y="2862337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 bronafbeelding bekijken">
            <a:extLst>
              <a:ext uri="{FF2B5EF4-FFF2-40B4-BE49-F238E27FC236}">
                <a16:creationId xmlns:a16="http://schemas.microsoft.com/office/drawing/2014/main" id="{63604C8A-7069-52D7-3039-C8650BCD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ECDEA-994A-458C-B752-D8D77B41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1358" y="412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1942: HOEZO MYSTERIEUS?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36E0C656-CF32-427F-A30B-26B03A2DF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244" y="2196306"/>
            <a:ext cx="2495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C9703277-2300-9A40-6417-B277EAD0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26" y="198575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DB6BC-EB9C-3B99-C5C1-F203B917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EEN TRAINER IS: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7E5AC9-818D-E34A-4C87-B32D71CA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570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1" dirty="0"/>
              <a:t>Iemand die anderen begeleidt in een leer- en ontwikkelingsproces en stuurt op vooraf gestelde doelen.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Iemand die ervoor zorgt dat anderen meer in hun kracht komen te staan en ze iets meegeeft waardoor ze ook steviger in hun schoenen komen te staan bij toekomstige uitdagingen.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F32454A3-6682-9FA0-EB13-C8F92A74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0FDFD-790E-443F-8995-9AE79DFD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22" y="14618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BASISHOUDING / BEJEGENING</a:t>
            </a:r>
          </a:p>
        </p:txBody>
      </p:sp>
      <p:pic>
        <p:nvPicPr>
          <p:cNvPr id="7" name="Picture 2" descr="De bronafbeelding bekijken">
            <a:extLst>
              <a:ext uri="{FF2B5EF4-FFF2-40B4-BE49-F238E27FC236}">
                <a16:creationId xmlns:a16="http://schemas.microsoft.com/office/drawing/2014/main" id="{B896046B-B269-445B-27D7-119ADB18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26" y="198575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6C66CB-0624-3D24-86FD-BC3D7CDE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6000" dirty="0"/>
          </a:p>
          <a:p>
            <a:pPr marL="0" indent="0" algn="ctr">
              <a:buNone/>
            </a:pPr>
            <a:r>
              <a:rPr lang="nl-NL" sz="60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1165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800BA-A196-484E-8F71-CD06BC09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011" y="1450400"/>
            <a:ext cx="6725651" cy="101397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PERSOON VERSUS GEDRAG: </a:t>
            </a:r>
            <a:br>
              <a:rPr lang="nl-NL" sz="3600" b="1" dirty="0">
                <a:solidFill>
                  <a:schemeClr val="tx1"/>
                </a:solidFill>
              </a:rPr>
            </a:br>
            <a:r>
              <a:rPr lang="nl-NL" sz="4000" b="1" dirty="0" err="1">
                <a:solidFill>
                  <a:schemeClr val="tx1"/>
                </a:solidFill>
              </a:rPr>
              <a:t>Feed-Back</a:t>
            </a:r>
            <a:r>
              <a:rPr lang="nl-NL" sz="4000" b="1" dirty="0">
                <a:solidFill>
                  <a:schemeClr val="tx1"/>
                </a:solidFill>
              </a:rPr>
              <a:t> Geven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CEC8A9-8553-46E4-B16C-35A0071B3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257" y="4978525"/>
            <a:ext cx="7766936" cy="109689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32D466-69BC-42C0-BB7F-CA3AFEB3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2" y="3142058"/>
            <a:ext cx="7072051" cy="32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0986CC9F-05DD-34A4-1D2E-0DB22E8D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9A39-E3A5-4C0C-AEFC-5973457F7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254" y="1456336"/>
            <a:ext cx="7766936" cy="1033502"/>
          </a:xfrm>
        </p:spPr>
        <p:txBody>
          <a:bodyPr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Hoe gaan we met elkaar om?</a:t>
            </a:r>
            <a:br>
              <a:rPr lang="nl-NL" sz="3600" b="1" dirty="0">
                <a:solidFill>
                  <a:schemeClr val="tx1"/>
                </a:solidFill>
              </a:rPr>
            </a:br>
            <a:r>
              <a:rPr lang="nl-NL" sz="2400" b="1" dirty="0">
                <a:solidFill>
                  <a:schemeClr val="tx1"/>
                </a:solidFill>
              </a:rPr>
              <a:t>(</a:t>
            </a:r>
            <a:r>
              <a:rPr lang="nl-NL" sz="2400" b="1" dirty="0" err="1">
                <a:solidFill>
                  <a:schemeClr val="tx1"/>
                </a:solidFill>
              </a:rPr>
              <a:t>Transactionele</a:t>
            </a:r>
            <a:r>
              <a:rPr lang="nl-NL" sz="2400" b="1" dirty="0">
                <a:solidFill>
                  <a:schemeClr val="tx1"/>
                </a:solidFill>
              </a:rPr>
              <a:t> analyse)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8A94E4-3389-4E37-A022-5FC46B52D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E4F064-9F98-4FE3-8F66-65B3D5837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79352" y="3070467"/>
            <a:ext cx="6506740" cy="3057630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A6EE8D3-2D39-49D9-8165-301642D54520}"/>
              </a:ext>
            </a:extLst>
          </p:cNvPr>
          <p:cNvCxnSpPr/>
          <p:nvPr/>
        </p:nvCxnSpPr>
        <p:spPr>
          <a:xfrm flipV="1">
            <a:off x="4209435" y="4577635"/>
            <a:ext cx="2362200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F0A6CAC-8275-4227-B6AA-EB7DDC7A0A47}"/>
              </a:ext>
            </a:extLst>
          </p:cNvPr>
          <p:cNvCxnSpPr>
            <a:cxnSpLocks/>
          </p:cNvCxnSpPr>
          <p:nvPr/>
        </p:nvCxnSpPr>
        <p:spPr>
          <a:xfrm>
            <a:off x="4129564" y="3729254"/>
            <a:ext cx="2406316" cy="16534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0F45065E-F11F-7FFD-0C96-FAE68BBC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CD9-9C72-0200-174C-7BF04853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166937"/>
          </a:xfrm>
        </p:spPr>
        <p:txBody>
          <a:bodyPr/>
          <a:lstStyle/>
          <a:p>
            <a:pPr algn="ctr"/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000" dirty="0">
                <a:solidFill>
                  <a:schemeClr val="tx1"/>
                </a:solidFill>
              </a:rPr>
              <a:t>TRAINEN/COACHEN = OPVOEDEN?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5755FFAE-372E-3EE7-2DE5-5B7FB558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3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84341-8C87-4D5D-ACC1-C6A89F758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593" y="1161818"/>
            <a:ext cx="7766936" cy="1096900"/>
          </a:xfrm>
        </p:spPr>
        <p:txBody>
          <a:bodyPr/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TRAINEN? COACHEN?</a:t>
            </a:r>
            <a:br>
              <a:rPr lang="nl-NL" sz="9600" b="1" dirty="0">
                <a:solidFill>
                  <a:schemeClr val="tx1"/>
                </a:solidFill>
              </a:rPr>
            </a:br>
            <a:r>
              <a:rPr lang="nl-NL" sz="1400" b="1" dirty="0">
                <a:solidFill>
                  <a:schemeClr val="tx1"/>
                </a:solidFill>
              </a:rPr>
              <a:t>Afhankelijkheid en Zelfbepaling (Ik ben </a:t>
            </a:r>
            <a:r>
              <a:rPr lang="nl-NL" sz="1400" b="1" dirty="0" err="1">
                <a:solidFill>
                  <a:schemeClr val="tx1"/>
                </a:solidFill>
              </a:rPr>
              <a:t>o.k</a:t>
            </a:r>
            <a:r>
              <a:rPr lang="nl-NL" sz="1400" b="1" dirty="0">
                <a:solidFill>
                  <a:schemeClr val="tx1"/>
                </a:solidFill>
              </a:rPr>
              <a:t> – jij bent o.k.)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43F279-FE1F-4D9E-AE27-35B0DB76A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7237A9C8-D280-95D0-C2F5-0B7B1A8DC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B2F87F3-4129-9189-3BC6-23E513CD5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42" y="2484732"/>
            <a:ext cx="38100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6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25F44-0D69-BAE8-B224-DDAA8744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 EEN COACH?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C1EB73-4202-35E0-E403-5A79373E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58" y="282841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chemeClr val="tx1"/>
                </a:solidFill>
              </a:rPr>
              <a:t>Anderen helpen hun prestatie te verbeteren.</a:t>
            </a:r>
          </a:p>
          <a:p>
            <a:pPr marL="0" indent="0">
              <a:buNone/>
            </a:pPr>
            <a:endParaRPr lang="nl-NL" sz="32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1"/>
                </a:solidFill>
              </a:rPr>
              <a:t>Anderen helpen en motiveren om hun doelen te behalen.</a:t>
            </a:r>
          </a:p>
          <a:p>
            <a:pPr marL="0" indent="0">
              <a:buNone/>
            </a:pPr>
            <a:endParaRPr lang="nl-NL" sz="3200" b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946A3643-87B0-38EA-5DDC-550CFA26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93E59-085B-6295-81ED-6415A739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WELK PERSPECTIEF?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58373-3F42-4A34-78C0-2F2A55FA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4000" b="1" dirty="0">
                <a:solidFill>
                  <a:schemeClr val="tx1"/>
                </a:solidFill>
              </a:rPr>
              <a:t>“PRAKTISCHE” INVALSHOEK</a:t>
            </a:r>
            <a:endParaRPr lang="nl-NL" sz="4000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A88E7814-B1F0-0B85-097F-32AA5D3F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3485B-4161-78B5-0E11-C3AC2498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DOELEN ?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BFD7B2-F7FB-8F25-432D-11E7A131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b="1" dirty="0"/>
              <a:t>Trainen is anderen begeleiden in een </a:t>
            </a:r>
            <a:r>
              <a:rPr lang="nl-NL" sz="2800" b="1" u="sng" dirty="0"/>
              <a:t>leer- en ontwikkelingsproces </a:t>
            </a:r>
            <a:r>
              <a:rPr lang="nl-NL" sz="2800" b="1" dirty="0"/>
              <a:t>en sturen op vooraf gestelde </a:t>
            </a:r>
            <a:r>
              <a:rPr lang="nl-NL" sz="2800" b="1" u="sng" dirty="0"/>
              <a:t>doelen.</a:t>
            </a:r>
            <a:endParaRPr lang="nl-NL" sz="2800" b="1" dirty="0"/>
          </a:p>
          <a:p>
            <a:endParaRPr lang="nl-NL" sz="2800" b="1" dirty="0"/>
          </a:p>
          <a:p>
            <a:pPr marL="0" indent="0">
              <a:buNone/>
            </a:pPr>
            <a:r>
              <a:rPr lang="nl-NL" sz="2800" b="1" dirty="0">
                <a:solidFill>
                  <a:schemeClr val="tx1"/>
                </a:solidFill>
              </a:rPr>
              <a:t>Coachen is anderen helpen hun </a:t>
            </a:r>
            <a:r>
              <a:rPr lang="nl-NL" sz="2800" b="1" u="sng" dirty="0">
                <a:solidFill>
                  <a:schemeClr val="tx1"/>
                </a:solidFill>
              </a:rPr>
              <a:t>prestatie</a:t>
            </a:r>
            <a:r>
              <a:rPr lang="nl-NL" sz="2800" b="1" dirty="0">
                <a:solidFill>
                  <a:schemeClr val="tx1"/>
                </a:solidFill>
              </a:rPr>
              <a:t> te </a:t>
            </a:r>
            <a:r>
              <a:rPr lang="nl-NL" sz="2800" b="1" u="sng" dirty="0">
                <a:solidFill>
                  <a:schemeClr val="tx1"/>
                </a:solidFill>
              </a:rPr>
              <a:t>verbeteren.</a:t>
            </a:r>
          </a:p>
          <a:p>
            <a:endParaRPr lang="nl-NL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43A32A13-4A8E-C2B2-226E-72F04FC6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7C022-BEA5-45F7-B9B0-A20F2CFE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13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LEER JE TEAM KENNEN</a:t>
            </a:r>
          </a:p>
        </p:txBody>
      </p:sp>
      <p:pic>
        <p:nvPicPr>
          <p:cNvPr id="2052" name="Picture 4" descr="Afbeeldingsresultaten voor basketbal aalsmeer">
            <a:extLst>
              <a:ext uri="{FF2B5EF4-FFF2-40B4-BE49-F238E27FC236}">
                <a16:creationId xmlns:a16="http://schemas.microsoft.com/office/drawing/2014/main" id="{9D256362-B57F-406D-8736-D4FA1BDFD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6" y="2767263"/>
            <a:ext cx="4824662" cy="30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 bronafbeelding bekijken">
            <a:extLst>
              <a:ext uri="{FF2B5EF4-FFF2-40B4-BE49-F238E27FC236}">
                <a16:creationId xmlns:a16="http://schemas.microsoft.com/office/drawing/2014/main" id="{41877293-D223-F933-AFE7-4596C861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2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95BCA-91A4-0F8B-F849-8490FEF7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3" y="11621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BEGINSITUATIE: METEN!</a:t>
            </a:r>
            <a:br>
              <a:rPr lang="nl-NL" sz="2000" dirty="0"/>
            </a:b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B85D0-4BFC-F56E-F9D0-3B25BD6E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3600" b="1" dirty="0">
                <a:solidFill>
                  <a:schemeClr val="tx1"/>
                </a:solidFill>
              </a:rPr>
              <a:t>“Meten is weten maar je moet wel weten wat, waarom en hoe je iets wilt meten”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A2D19F16-F641-3E34-4CF6-E2D62B13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8DAAC-7C16-9D80-0CD0-37262E12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tx1"/>
                </a:solidFill>
              </a:rPr>
              <a:t>DOELEN ?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AB4CE-76DA-C285-A001-A31E10D6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127"/>
            <a:ext cx="10515600" cy="4351338"/>
          </a:xfrm>
        </p:spPr>
        <p:txBody>
          <a:bodyPr>
            <a:normAutofit/>
          </a:bodyPr>
          <a:lstStyle/>
          <a:p>
            <a:r>
              <a:rPr lang="nl-NL" sz="3200" dirty="0"/>
              <a:t>S   </a:t>
            </a:r>
            <a:r>
              <a:rPr lang="nl-NL" sz="3200" dirty="0" err="1"/>
              <a:t>pecifiek</a:t>
            </a:r>
            <a:r>
              <a:rPr lang="nl-NL" sz="3200" dirty="0"/>
              <a:t> (Eenduidig)</a:t>
            </a:r>
          </a:p>
          <a:p>
            <a:r>
              <a:rPr lang="nl-NL" sz="3200" dirty="0"/>
              <a:t>M  eetbaar </a:t>
            </a:r>
          </a:p>
          <a:p>
            <a:r>
              <a:rPr lang="nl-NL" sz="3200" dirty="0"/>
              <a:t>A  </a:t>
            </a:r>
            <a:r>
              <a:rPr lang="nl-NL" sz="3200" dirty="0" err="1"/>
              <a:t>cceptabel</a:t>
            </a:r>
            <a:r>
              <a:rPr lang="nl-NL" sz="3200" dirty="0"/>
              <a:t> (Voor alle betrokkenen)</a:t>
            </a:r>
          </a:p>
          <a:p>
            <a:r>
              <a:rPr lang="nl-NL" sz="3200" dirty="0"/>
              <a:t>R  </a:t>
            </a:r>
            <a:r>
              <a:rPr lang="nl-NL" sz="3200" dirty="0" err="1"/>
              <a:t>ealistisch</a:t>
            </a:r>
            <a:r>
              <a:rPr lang="nl-NL" sz="3200" dirty="0"/>
              <a:t> (Haalbaar)</a:t>
            </a:r>
          </a:p>
          <a:p>
            <a:r>
              <a:rPr lang="nl-NL" sz="3200" dirty="0"/>
              <a:t>T  </a:t>
            </a:r>
            <a:r>
              <a:rPr lang="nl-NL" sz="3200" dirty="0" err="1"/>
              <a:t>ijdsgebonden</a:t>
            </a:r>
            <a:r>
              <a:rPr lang="nl-NL" sz="3200" dirty="0"/>
              <a:t> 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3FA40BCA-72AB-523A-D772-0F87F7E3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5CD11-3911-5081-0191-A34CBBDF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chemeClr val="tx1"/>
                </a:solidFill>
              </a:rPr>
              <a:t>DISCUSSIEVRAAG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458AF-E01B-C0B0-C834-CEE4A3AA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/>
              <a:t>WAT KUN EN WIL JE METEN?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38E064D9-173F-925A-3B7B-1765E9ED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4" y="148813"/>
            <a:ext cx="2106250" cy="13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315</Words>
  <Application>Microsoft Office PowerPoint</Application>
  <PresentationFormat>Widescreen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TRAINER/COACH CURSUS  28-09-2022</vt:lpstr>
      <vt:lpstr>EEN TRAINER IS:</vt:lpstr>
      <vt:lpstr>EN EEN COACH?</vt:lpstr>
      <vt:lpstr>WELK PERSPECTIEF? (1)</vt:lpstr>
      <vt:lpstr>DOELEN ? (1)</vt:lpstr>
      <vt:lpstr>LEER JE TEAM KENNEN</vt:lpstr>
      <vt:lpstr>BEGINSITUATIE: METEN! </vt:lpstr>
      <vt:lpstr>DOELEN ? (2)</vt:lpstr>
      <vt:lpstr>DISCUSSIEVRAAG</vt:lpstr>
      <vt:lpstr>WELK PERSPECTIEF? (2)</vt:lpstr>
      <vt:lpstr>DOELEN ? (3)</vt:lpstr>
      <vt:lpstr>MOTIVEREN? HELPEN?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METEN IS WETEN …. ? </vt:lpstr>
      <vt:lpstr>1942: HOEZO MYSTERIEUS?</vt:lpstr>
      <vt:lpstr>BASISHOUDING / BEJEGENING</vt:lpstr>
      <vt:lpstr>PERSOON VERSUS GEDRAG:  Feed-Back Geven</vt:lpstr>
      <vt:lpstr>Hoe gaan we met elkaar om? (Transactionele analyse)</vt:lpstr>
      <vt:lpstr>    TRAINEN/COACHEN = OPVOEDEN?</vt:lpstr>
      <vt:lpstr>TRAINEN? COACHEN? Afhankelijkheid en Zelfbepaling (Ik ben o.k – jij bent o.k.)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TRAINER/COACH CURSUS  28-09-2022</dc:title>
  <dc:creator>Gebruiker</dc:creator>
  <cp:lastModifiedBy>Thomas</cp:lastModifiedBy>
  <cp:revision>5</cp:revision>
  <dcterms:created xsi:type="dcterms:W3CDTF">2022-09-27T10:19:03Z</dcterms:created>
  <dcterms:modified xsi:type="dcterms:W3CDTF">2022-10-15T18:54:43Z</dcterms:modified>
</cp:coreProperties>
</file>